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0" r:id="rId4"/>
  </p:sldMasterIdLst>
  <p:notesMasterIdLst>
    <p:notesMasterId r:id="rId25"/>
  </p:notesMasterIdLst>
  <p:sldIdLst>
    <p:sldId id="1663" r:id="rId5"/>
    <p:sldId id="2147309224" r:id="rId6"/>
    <p:sldId id="2147309235" r:id="rId7"/>
    <p:sldId id="1692" r:id="rId8"/>
    <p:sldId id="1697" r:id="rId9"/>
    <p:sldId id="1699" r:id="rId10"/>
    <p:sldId id="1704" r:id="rId11"/>
    <p:sldId id="1705" r:id="rId12"/>
    <p:sldId id="2147309223" r:id="rId13"/>
    <p:sldId id="2147309225" r:id="rId14"/>
    <p:sldId id="2147309226" r:id="rId15"/>
    <p:sldId id="2147309230" r:id="rId16"/>
    <p:sldId id="2147309236" r:id="rId17"/>
    <p:sldId id="2147309231" r:id="rId18"/>
    <p:sldId id="2147309227" r:id="rId19"/>
    <p:sldId id="2147309233" r:id="rId20"/>
    <p:sldId id="2147309228" r:id="rId21"/>
    <p:sldId id="2147309221" r:id="rId22"/>
    <p:sldId id="2147309222" r:id="rId23"/>
    <p:sldId id="2147309234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aleway" pitchFamily="2" charset="77"/>
      <p:regular r:id="rId30"/>
      <p:bold r:id="rId31"/>
      <p:italic r:id="rId32"/>
      <p:boldItalic r:id="rId33"/>
    </p:embeddedFont>
  </p:embeddedFontLst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937"/>
    <a:srgbClr val="3B6E8F"/>
    <a:srgbClr val="572822"/>
    <a:srgbClr val="4A9325"/>
    <a:srgbClr val="F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150" autoAdjust="0"/>
  </p:normalViewPr>
  <p:slideViewPr>
    <p:cSldViewPr snapToGrid="0" snapToObjects="1">
      <p:cViewPr varScale="1">
        <p:scale>
          <a:sx n="160" d="100"/>
          <a:sy n="160" d="100"/>
        </p:scale>
        <p:origin x="14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35855-76AD-46A2-B33C-EDDF2E961555}" type="datetimeFigureOut">
              <a:rPr lang="en-US"/>
              <a:t>5/1/22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B9C6F-52FC-4799-887D-A985F44FD57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baseline="0" dirty="0"/>
              <a:t>***UPDATE URL ON SLIDE***</a:t>
            </a:r>
          </a:p>
        </p:txBody>
      </p:sp>
    </p:spTree>
    <p:extLst>
      <p:ext uri="{BB962C8B-B14F-4D97-AF65-F5344CB8AC3E}">
        <p14:creationId xmlns:p14="http://schemas.microsoft.com/office/powerpoint/2010/main" val="3040812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F0BD08B-9014-45D1-9422-2A72E18A99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185" y="4628329"/>
            <a:ext cx="239278" cy="239278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7D545F7-89FD-4225-A132-C98831F06F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62" y="4628329"/>
            <a:ext cx="239461" cy="23927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5C2B60-0329-47F2-8D31-A89502A0B6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434" y="4628329"/>
            <a:ext cx="239278" cy="239278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772019B6-BBB9-4E70-A349-B312B6A954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7" y="4628329"/>
            <a:ext cx="239278" cy="23927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FE0FF5-1E53-4F3C-8317-6F7A65706AF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8" y="605634"/>
            <a:ext cx="1110000" cy="207841"/>
          </a:xfrm>
          <a:prstGeom prst="rect">
            <a:avLst/>
          </a:prstGeom>
        </p:spPr>
      </p:pic>
      <p:pic>
        <p:nvPicPr>
          <p:cNvPr id="10" name="Picture 9" descr="A picture containing black&#10;&#10;Description automatically generated">
            <a:extLst>
              <a:ext uri="{FF2B5EF4-FFF2-40B4-BE49-F238E27FC236}">
                <a16:creationId xmlns:a16="http://schemas.microsoft.com/office/drawing/2014/main" id="{121840B6-D871-44D7-ABEB-EAA7DC585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>
            <a:off x="2795678" y="165151"/>
            <a:ext cx="1512888" cy="454191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4C0503-3E62-45AA-A3A9-2CF1855EA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4492" y="1750883"/>
            <a:ext cx="3318249" cy="1220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&lt;Title&gt;</a:t>
            </a:r>
          </a:p>
          <a:p>
            <a:pPr lvl="0"/>
            <a:r>
              <a:rPr lang="en-US" dirty="0"/>
              <a:t>&lt;Title&gt;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2EFA24-294E-463B-B61E-5575E35B1B21}"/>
              </a:ext>
            </a:extLst>
          </p:cNvPr>
          <p:cNvSpPr/>
          <p:nvPr userDrawn="1"/>
        </p:nvSpPr>
        <p:spPr>
          <a:xfrm>
            <a:off x="4835436" y="3609892"/>
            <a:ext cx="4117733" cy="132786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4D1DF25-DE70-4112-86A5-EFE91D9E43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41888" y="3703638"/>
            <a:ext cx="3930650" cy="41757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&lt;Insert presenter name&gt;</a:t>
            </a:r>
            <a:endParaRPr lang="en-GB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34B181EB-1B42-47DF-99DE-05BB1D861C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1888" y="4111910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&lt;Insert presenter job title&gt;</a:t>
            </a:r>
            <a:endParaRPr lang="en-GB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F0DFD65-9CC1-4A3E-8EFF-981881EAD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1888" y="4384349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&lt;Insert presenter email address&gt;</a:t>
            </a:r>
            <a:endParaRPr lang="en-GB" dirty="0"/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BA305FA-4CA4-45A2-927A-B4F24CE79B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888" y="4656788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&lt;Insert presenter phone number&gt;</a:t>
            </a:r>
            <a:endParaRPr lang="en-GB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EFDB848-E9D3-4AA1-AF40-81035E123B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679" y="4273826"/>
            <a:ext cx="3384032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www.proact.eu &lt;UPDATED URL&gt;</a:t>
            </a:r>
          </a:p>
        </p:txBody>
      </p:sp>
    </p:spTree>
    <p:extLst>
      <p:ext uri="{BB962C8B-B14F-4D97-AF65-F5344CB8AC3E}">
        <p14:creationId xmlns:p14="http://schemas.microsoft.com/office/powerpoint/2010/main" val="1644247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- Layout C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5CB5D-36E6-4ADE-8040-2EB6F94CE6E6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82CD3-D20A-4DFF-AC7A-97962E789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B7FA80D7-CEF2-4469-949A-A18152DCA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5400000">
            <a:off x="6201446" y="1956393"/>
            <a:ext cx="1405268" cy="4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- Layout D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5CB5D-36E6-4ADE-8040-2EB6F94CE6E6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82CD3-D20A-4DFF-AC7A-97962E789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B7FA80D7-CEF2-4469-949A-A18152DCA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5400000">
            <a:off x="6201446" y="1956393"/>
            <a:ext cx="1405268" cy="4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4 icons - Layou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5243FC-BA7F-4158-87A6-9D2C0CCAF76B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4DA9FE59-750F-4034-9B5A-015B2684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093" y="1644"/>
            <a:ext cx="1514439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B5F5-C911-474E-9C21-75ED8BC527B2}"/>
              </a:ext>
            </a:extLst>
          </p:cNvPr>
          <p:cNvSpPr/>
          <p:nvPr userDrawn="1"/>
        </p:nvSpPr>
        <p:spPr>
          <a:xfrm rot="5400000">
            <a:off x="5104302" y="2478955"/>
            <a:ext cx="5141858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8" name="Picture 7" descr="A picture containing black&#10;&#10;Description automatically generated">
            <a:extLst>
              <a:ext uri="{FF2B5EF4-FFF2-40B4-BE49-F238E27FC236}">
                <a16:creationId xmlns:a16="http://schemas.microsoft.com/office/drawing/2014/main" id="{7E363C70-532D-4E5B-A552-D38A1EEA7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2869D4B-448D-4F0E-BCE6-8B105518BC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3331" y="1062002"/>
            <a:ext cx="4228600" cy="85894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E31937"/>
              </a:buClr>
              <a:buNone/>
              <a:defRPr sz="1600">
                <a:solidFill>
                  <a:schemeClr val="accent6"/>
                </a:solidFill>
                <a:latin typeface="+mj-lt"/>
              </a:defRPr>
            </a:lvl1pPr>
            <a:lvl2pPr marL="457200" indent="0">
              <a:buClr>
                <a:srgbClr val="E31937"/>
              </a:buClr>
              <a:buNone/>
              <a:defRPr sz="1200">
                <a:solidFill>
                  <a:schemeClr val="accent6"/>
                </a:solidFill>
                <a:latin typeface="Raleway" panose="020B0503030101060003" pitchFamily="34" charset="0"/>
              </a:defRPr>
            </a:lvl2pPr>
            <a:lvl3pPr marL="914400" indent="0">
              <a:buClr>
                <a:srgbClr val="E31937"/>
              </a:buClr>
              <a:buNone/>
              <a:defRPr sz="1200">
                <a:solidFill>
                  <a:schemeClr val="accent6"/>
                </a:solidFill>
                <a:latin typeface="Raleway" panose="020B0503030101060003" pitchFamily="34" charset="0"/>
              </a:defRPr>
            </a:lvl3pPr>
            <a:lvl4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8B06549-81EA-4BD1-8C59-D3FF58DC4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1062002"/>
            <a:ext cx="2157439" cy="858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647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87D04F-DBD3-4485-BBD1-C9C476F8F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3999" cy="1786271"/>
          </a:xfrm>
          <a:prstGeom prst="rect">
            <a:avLst/>
          </a:prstGeom>
        </p:spPr>
      </p:pic>
      <p:pic>
        <p:nvPicPr>
          <p:cNvPr id="6" name="Picture 5" descr="A picture containing black&#10;&#10;Description automatically generated">
            <a:extLst>
              <a:ext uri="{FF2B5EF4-FFF2-40B4-BE49-F238E27FC236}">
                <a16:creationId xmlns:a16="http://schemas.microsoft.com/office/drawing/2014/main" id="{24304326-DEF6-4B25-9D72-DC1BD244E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16200000">
            <a:off x="1121818" y="-1518751"/>
            <a:ext cx="1197783" cy="4235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680B68-9C5C-4AD3-A750-7CAFE0E84089}"/>
              </a:ext>
            </a:extLst>
          </p:cNvPr>
          <p:cNvSpPr/>
          <p:nvPr userDrawn="1"/>
        </p:nvSpPr>
        <p:spPr>
          <a:xfrm>
            <a:off x="0" y="1881813"/>
            <a:ext cx="9144000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</p:spTree>
    <p:extLst>
      <p:ext uri="{BB962C8B-B14F-4D97-AF65-F5344CB8AC3E}">
        <p14:creationId xmlns:p14="http://schemas.microsoft.com/office/powerpoint/2010/main" val="85663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60E06D-FAC0-46F7-806E-CAB56BE5D7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7" y="408527"/>
            <a:ext cx="5961600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57520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77D0A3-807E-4D40-8A36-5E9A1FA39F9A}"/>
              </a:ext>
            </a:extLst>
          </p:cNvPr>
          <p:cNvSpPr/>
          <p:nvPr userDrawn="1"/>
        </p:nvSpPr>
        <p:spPr>
          <a:xfrm>
            <a:off x="5589588" y="-15875"/>
            <a:ext cx="2160587" cy="5159375"/>
          </a:xfrm>
          <a:prstGeom prst="rect">
            <a:avLst/>
          </a:prstGeom>
          <a:solidFill>
            <a:srgbClr val="E31937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45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F0BD08B-9014-45D1-9422-2A72E18A99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185" y="4628329"/>
            <a:ext cx="239278" cy="239278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7D545F7-89FD-4225-A132-C98831F06F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62" y="4628329"/>
            <a:ext cx="239461" cy="23927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5C2B60-0329-47F2-8D31-A89502A0B6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434" y="4628329"/>
            <a:ext cx="239278" cy="239278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772019B6-BBB9-4E70-A349-B312B6A954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7" y="4628329"/>
            <a:ext cx="239278" cy="23927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FE0FF5-1E53-4F3C-8317-6F7A65706AF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8" y="605634"/>
            <a:ext cx="1110000" cy="207841"/>
          </a:xfrm>
          <a:prstGeom prst="rect">
            <a:avLst/>
          </a:prstGeom>
        </p:spPr>
      </p:pic>
      <p:pic>
        <p:nvPicPr>
          <p:cNvPr id="10" name="Picture 9" descr="A picture containing black&#10;&#10;Description automatically generated">
            <a:extLst>
              <a:ext uri="{FF2B5EF4-FFF2-40B4-BE49-F238E27FC236}">
                <a16:creationId xmlns:a16="http://schemas.microsoft.com/office/drawing/2014/main" id="{121840B6-D871-44D7-ABEB-EAA7DC585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>
            <a:off x="2795678" y="165151"/>
            <a:ext cx="1512888" cy="4541914"/>
          </a:xfrm>
          <a:prstGeom prst="rect">
            <a:avLst/>
          </a:prstGeom>
        </p:spPr>
      </p:pic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EFDB848-E9D3-4AA1-AF40-81035E123B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679" y="4273826"/>
            <a:ext cx="3384032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www.proact.eu &lt;UPDATED URL&gt;</a:t>
            </a:r>
          </a:p>
        </p:txBody>
      </p:sp>
    </p:spTree>
    <p:extLst>
      <p:ext uri="{BB962C8B-B14F-4D97-AF65-F5344CB8AC3E}">
        <p14:creationId xmlns:p14="http://schemas.microsoft.com/office/powerpoint/2010/main" val="121268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Proac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46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A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690EB-C516-4B24-B378-548BD00F99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6" y="1252331"/>
            <a:ext cx="7525119" cy="34720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defRPr sz="14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F45B4-920F-46CE-9B2A-D92EE283A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413867"/>
            <a:ext cx="5916523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316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A - 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690EB-C516-4B24-B378-548BD00F99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7" y="1252331"/>
            <a:ext cx="3981520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 sz="14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E897FEA-3A03-4274-88AE-60EB80815C6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84645" y="1252331"/>
            <a:ext cx="3884210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 sz="14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F45B4-920F-46CE-9B2A-D92EE283A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7" y="408527"/>
            <a:ext cx="5961600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0608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A - 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690EB-C516-4B24-B378-548BD00F99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8" y="1252331"/>
            <a:ext cx="2637958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18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>
                <a:solidFill>
                  <a:schemeClr val="accent6"/>
                </a:solidFill>
                <a:latin typeface="+mj-lt"/>
              </a:defRPr>
            </a:lvl3pPr>
            <a:lvl4pPr>
              <a:defRPr sz="11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E897FEA-3A03-4274-88AE-60EB80815C6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99659" y="1252331"/>
            <a:ext cx="257348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18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>
                <a:solidFill>
                  <a:schemeClr val="accent6"/>
                </a:solidFill>
                <a:latin typeface="+mj-lt"/>
              </a:defRPr>
            </a:lvl3pPr>
            <a:lvl4pPr>
              <a:defRPr sz="11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F45B4-920F-46CE-9B2A-D92EE283A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7" y="408527"/>
            <a:ext cx="5779170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6BC6435-0729-4147-9EA4-CAE851DF4F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7007" y="1252331"/>
            <a:ext cx="257348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18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>
                <a:solidFill>
                  <a:schemeClr val="accent6"/>
                </a:solidFill>
                <a:latin typeface="+mj-lt"/>
              </a:defRPr>
            </a:lvl3pPr>
            <a:lvl4pPr>
              <a:defRPr sz="105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627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B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5243FC-BA7F-4158-87A6-9D2C0CCAF76B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4DA9FE59-750F-4034-9B5A-015B2684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093" y="1644"/>
            <a:ext cx="1514439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B5F5-C911-474E-9C21-75ED8BC527B2}"/>
              </a:ext>
            </a:extLst>
          </p:cNvPr>
          <p:cNvSpPr/>
          <p:nvPr userDrawn="1"/>
        </p:nvSpPr>
        <p:spPr>
          <a:xfrm rot="5400000">
            <a:off x="5104302" y="2478955"/>
            <a:ext cx="5141858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8" name="Picture 7" descr="A picture containing black&#10;&#10;Description automatically generated">
            <a:extLst>
              <a:ext uri="{FF2B5EF4-FFF2-40B4-BE49-F238E27FC236}">
                <a16:creationId xmlns:a16="http://schemas.microsoft.com/office/drawing/2014/main" id="{7E363C70-532D-4E5B-A552-D38A1EEA7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3BB30E9-7341-4383-9717-16194D6DBC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6" y="1252331"/>
            <a:ext cx="625781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780422-2829-42FF-9AB2-4C73E03A3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413867"/>
            <a:ext cx="6257813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71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B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5243FC-BA7F-4158-87A6-9D2C0CCAF76B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9FE59-750F-4034-9B5A-015B2684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"/>
          <a:stretch/>
        </p:blipFill>
        <p:spPr>
          <a:xfrm>
            <a:off x="7844245" y="-1"/>
            <a:ext cx="1299755" cy="5141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B5F5-C911-474E-9C21-75ED8BC527B2}"/>
              </a:ext>
            </a:extLst>
          </p:cNvPr>
          <p:cNvSpPr/>
          <p:nvPr userDrawn="1"/>
        </p:nvSpPr>
        <p:spPr>
          <a:xfrm rot="5400000">
            <a:off x="5103480" y="2479776"/>
            <a:ext cx="5143501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8" name="Picture 7" descr="A picture containing black&#10;&#10;Description automatically generated">
            <a:extLst>
              <a:ext uri="{FF2B5EF4-FFF2-40B4-BE49-F238E27FC236}">
                <a16:creationId xmlns:a16="http://schemas.microsoft.com/office/drawing/2014/main" id="{7E363C70-532D-4E5B-A552-D38A1EEA7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2869D4B-448D-4F0E-BCE6-8B105518BC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6" y="1252331"/>
            <a:ext cx="625781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8B06549-81EA-4BD1-8C59-D3FF58DC4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413867"/>
            <a:ext cx="6257813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566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Stand out copy 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1979A3-344B-4D9C-B4F1-8FE7CB7B8C43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</p:spTree>
    <p:extLst>
      <p:ext uri="{BB962C8B-B14F-4D97-AF65-F5344CB8AC3E}">
        <p14:creationId xmlns:p14="http://schemas.microsoft.com/office/powerpoint/2010/main" val="71821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- Layout B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5CB5D-36E6-4ADE-8040-2EB6F94CE6E6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82CD3-D20A-4DFF-AC7A-97962E789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B7FA80D7-CEF2-4469-949A-A18152DCA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5400000">
            <a:off x="6201446" y="1956393"/>
            <a:ext cx="1405268" cy="4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52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76" r:id="rId2"/>
    <p:sldLayoutId id="2147483774" r:id="rId3"/>
    <p:sldLayoutId id="2147483773" r:id="rId4"/>
    <p:sldLayoutId id="2147483775" r:id="rId5"/>
    <p:sldLayoutId id="2147483802" r:id="rId6"/>
    <p:sldLayoutId id="2147483794" r:id="rId7"/>
    <p:sldLayoutId id="2147483764" r:id="rId8"/>
    <p:sldLayoutId id="2147483798" r:id="rId9"/>
    <p:sldLayoutId id="2147483799" r:id="rId10"/>
    <p:sldLayoutId id="2147483800" r:id="rId11"/>
    <p:sldLayoutId id="2147483729" r:id="rId12"/>
    <p:sldLayoutId id="2147483795" r:id="rId13"/>
    <p:sldLayoutId id="2147483796" r:id="rId14"/>
    <p:sldLayoutId id="2147483763" r:id="rId15"/>
    <p:sldLayoutId id="2147483757" r:id="rId16"/>
    <p:sldLayoutId id="2147483797" r:id="rId17"/>
  </p:sldLayoutIdLst>
  <p:txStyles>
    <p:titleStyle>
      <a:lvl1pPr algn="ctr" defTabSz="912813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912813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1313" indent="-34131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anzucommunityedition.io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tanzu.vmware.com/get-starte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eyondelastic.com/2022/01/04/tanzu-packages-explained/" TargetMode="External"/><Relationship Id="rId5" Type="http://schemas.openxmlformats.org/officeDocument/2006/relationships/hyperlink" Target="https://github.com/rumart/vmugdk-may-22" TargetMode="External"/><Relationship Id="rId4" Type="http://schemas.openxmlformats.org/officeDocument/2006/relationships/hyperlink" Target="https://rudimartinse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D6E5AC-83F9-42AD-91AF-4F787E175E53}"/>
              </a:ext>
            </a:extLst>
          </p:cNvPr>
          <p:cNvSpPr/>
          <p:nvPr/>
        </p:nvSpPr>
        <p:spPr>
          <a:xfrm>
            <a:off x="4835436" y="3220278"/>
            <a:ext cx="4117733" cy="1717482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A picture containing black&#10;&#10;Description automatically generated">
            <a:extLst>
              <a:ext uri="{FF2B5EF4-FFF2-40B4-BE49-F238E27FC236}">
                <a16:creationId xmlns:a16="http://schemas.microsoft.com/office/drawing/2014/main" id="{514DD152-D5B6-4B02-AA00-ACB65F70C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>
            <a:off x="2795678" y="165151"/>
            <a:ext cx="1512888" cy="454191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649AD6-95C6-49E9-A9C6-23E23FC06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Tanzu Community Edition (TCE)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45AF85-3515-41E2-840A-0820BD4B9F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1888" y="3248515"/>
            <a:ext cx="3930650" cy="417579"/>
          </a:xfrm>
        </p:spPr>
        <p:txBody>
          <a:bodyPr/>
          <a:lstStyle/>
          <a:p>
            <a:r>
              <a:rPr lang="en-GB" dirty="0"/>
              <a:t>Rudi Martinsen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EA4C0A4-16C6-4D35-B5AF-0B45F905C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41888" y="3694331"/>
            <a:ext cx="3930650" cy="265562"/>
          </a:xfrm>
        </p:spPr>
        <p:txBody>
          <a:bodyPr/>
          <a:lstStyle/>
          <a:p>
            <a:r>
              <a:rPr lang="en-GB" dirty="0"/>
              <a:t>Senior Systems Engineer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BDB2BC-DB34-4B7B-A5A8-DC5CFEE856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1888" y="4008264"/>
            <a:ext cx="3930650" cy="265562"/>
          </a:xfrm>
        </p:spPr>
        <p:txBody>
          <a:bodyPr/>
          <a:lstStyle/>
          <a:p>
            <a:r>
              <a:rPr lang="en-GB" dirty="0" err="1"/>
              <a:t>rudi.martinsen@proact.no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C1881D5-9FF3-469E-AD95-649F0D0B41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1888" y="4316042"/>
            <a:ext cx="3930650" cy="265562"/>
          </a:xfrm>
        </p:spPr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RudiMartinsen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226B67-EE82-4F54-9B51-380FB6844D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proact.eu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0B36D8F-995F-204B-94A0-45D3622CE2AE}"/>
              </a:ext>
            </a:extLst>
          </p:cNvPr>
          <p:cNvSpPr txBox="1">
            <a:spLocks/>
          </p:cNvSpPr>
          <p:nvPr/>
        </p:nvSpPr>
        <p:spPr>
          <a:xfrm>
            <a:off x="4982204" y="4619913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 defTabSz="912813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1363" indent="-284163" algn="l" defTabSz="912813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1413" indent="-227013" algn="l" defTabSz="912813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613" indent="-227013" algn="l" defTabSz="912813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defTabSz="912813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https://</a:t>
            </a:r>
            <a:r>
              <a:rPr lang="en-GB" dirty="0" err="1"/>
              <a:t>rudimartinsen.com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846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A84D8BE-3866-6742-BBDF-1F4CED41D2A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77838" y="1327505"/>
            <a:ext cx="7524750" cy="332192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B4144-1575-1D4A-BA02-33002FE5F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Deploy TCE Management cluster</a:t>
            </a:r>
          </a:p>
        </p:txBody>
      </p:sp>
    </p:spTree>
    <p:extLst>
      <p:ext uri="{BB962C8B-B14F-4D97-AF65-F5344CB8AC3E}">
        <p14:creationId xmlns:p14="http://schemas.microsoft.com/office/powerpoint/2010/main" val="39499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F72C9D8-A990-D546-AED6-EDCCF777048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80782" y="1252538"/>
            <a:ext cx="7118862" cy="34718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EABF0-2F4A-9849-BD78-2990A6A34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Cluster lifecycle</a:t>
            </a:r>
          </a:p>
        </p:txBody>
      </p:sp>
    </p:spTree>
    <p:extLst>
      <p:ext uri="{BB962C8B-B14F-4D97-AF65-F5344CB8AC3E}">
        <p14:creationId xmlns:p14="http://schemas.microsoft.com/office/powerpoint/2010/main" val="9901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9D0B68-6385-B440-B01F-D437BA68D2F9}"/>
              </a:ext>
            </a:extLst>
          </p:cNvPr>
          <p:cNvSpPr txBox="1"/>
          <p:nvPr/>
        </p:nvSpPr>
        <p:spPr>
          <a:xfrm>
            <a:off x="898498" y="2310140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724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F72C9D8-A990-D546-AED6-EDCCF777048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680782" y="1252538"/>
            <a:ext cx="7118862" cy="34718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EABF0-2F4A-9849-BD78-2990A6A342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Cluster lifecycle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7750E-A51F-FA41-B4E7-3AB0C4EBE2F7}"/>
              </a:ext>
            </a:extLst>
          </p:cNvPr>
          <p:cNvSpPr/>
          <p:nvPr/>
        </p:nvSpPr>
        <p:spPr>
          <a:xfrm>
            <a:off x="6074797" y="2934031"/>
            <a:ext cx="1812897" cy="6599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098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9D0B68-6385-B440-B01F-D437BA68D2F9}"/>
              </a:ext>
            </a:extLst>
          </p:cNvPr>
          <p:cNvSpPr txBox="1"/>
          <p:nvPr/>
        </p:nvSpPr>
        <p:spPr>
          <a:xfrm>
            <a:off x="898498" y="2310140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74544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AF88C21-2314-0843-B9A0-D42A61B743C1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385317" y="1252538"/>
            <a:ext cx="3709791" cy="34718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1B1D4-5974-5D45-B11A-7FABE92EC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Package repository</a:t>
            </a:r>
          </a:p>
        </p:txBody>
      </p:sp>
    </p:spTree>
    <p:extLst>
      <p:ext uri="{BB962C8B-B14F-4D97-AF65-F5344CB8AC3E}">
        <p14:creationId xmlns:p14="http://schemas.microsoft.com/office/powerpoint/2010/main" val="400844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9D0B68-6385-B440-B01F-D437BA68D2F9}"/>
              </a:ext>
            </a:extLst>
          </p:cNvPr>
          <p:cNvSpPr txBox="1"/>
          <p:nvPr/>
        </p:nvSpPr>
        <p:spPr>
          <a:xfrm>
            <a:off x="898498" y="2310140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5173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B6F1C15-65E6-5840-B528-2E44875371C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176295" y="1252538"/>
            <a:ext cx="4127835" cy="347186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BABC8-308E-654B-B7D4-0BD8E13A9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Package install</a:t>
            </a:r>
          </a:p>
        </p:txBody>
      </p:sp>
    </p:spTree>
    <p:extLst>
      <p:ext uri="{BB962C8B-B14F-4D97-AF65-F5344CB8AC3E}">
        <p14:creationId xmlns:p14="http://schemas.microsoft.com/office/powerpoint/2010/main" val="170583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9D0B68-6385-B440-B01F-D437BA68D2F9}"/>
              </a:ext>
            </a:extLst>
          </p:cNvPr>
          <p:cNvSpPr txBox="1"/>
          <p:nvPr/>
        </p:nvSpPr>
        <p:spPr>
          <a:xfrm>
            <a:off x="898498" y="2310140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8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1503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E35A08-3804-694D-98A6-630B11688F7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https://tanzu.vmware.com/get-started</a:t>
            </a:r>
            <a:endParaRPr lang="en-GB" dirty="0"/>
          </a:p>
          <a:p>
            <a:r>
              <a:rPr lang="en-GB" dirty="0">
                <a:hlinkClick r:id="rId3"/>
              </a:rPr>
              <a:t>https://tanzucommunityedition.io/</a:t>
            </a:r>
            <a:endParaRPr lang="en-GB" dirty="0"/>
          </a:p>
          <a:p>
            <a:r>
              <a:rPr lang="en-GB" dirty="0">
                <a:hlinkClick r:id="rId4"/>
              </a:rPr>
              <a:t>https://kube.academy</a:t>
            </a:r>
          </a:p>
          <a:p>
            <a:r>
              <a:rPr lang="en-GB" dirty="0">
                <a:hlinkClick r:id="rId4"/>
              </a:rPr>
              <a:t>https://rudimartinsen.com/</a:t>
            </a:r>
            <a:endParaRPr lang="en-GB" dirty="0"/>
          </a:p>
          <a:p>
            <a:r>
              <a:rPr lang="en-GB" dirty="0">
                <a:hlinkClick r:id="rId5"/>
              </a:rPr>
              <a:t>https://github.com/rumart/vmugdk-may-22</a:t>
            </a:r>
            <a:endParaRPr lang="en-GB" dirty="0"/>
          </a:p>
          <a:p>
            <a:r>
              <a:rPr lang="en-GB" dirty="0">
                <a:hlinkClick r:id="rId6"/>
              </a:rPr>
              <a:t>https://beyondelastic.com/2022/01/04/tanzu-packages-explained/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EE476-7797-2E49-A963-27A9AA9F2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Learn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FE3C7-76DB-4248-A46F-F8301A8D0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1162" y="10494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9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18002A-069E-854D-BAA8-7E9F744198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nb-NO" dirty="0"/>
              <a:t>Rudi Martinsen</a:t>
            </a:r>
          </a:p>
          <a:p>
            <a:pPr lvl="1"/>
            <a:r>
              <a:rPr lang="nb-NO" dirty="0"/>
              <a:t>Senior Systems </a:t>
            </a:r>
            <a:r>
              <a:rPr lang="nb-NO" dirty="0" err="1"/>
              <a:t>Engineer</a:t>
            </a:r>
            <a:r>
              <a:rPr lang="nb-NO" dirty="0"/>
              <a:t>, </a:t>
            </a:r>
            <a:r>
              <a:rPr lang="nb-NO" dirty="0" err="1"/>
              <a:t>Proact</a:t>
            </a:r>
            <a:r>
              <a:rPr lang="nb-NO" dirty="0"/>
              <a:t> IT Norge AS</a:t>
            </a:r>
          </a:p>
          <a:p>
            <a:pPr lvl="1"/>
            <a:r>
              <a:rPr lang="nb-NO" dirty="0"/>
              <a:t>Senior Consultant, </a:t>
            </a:r>
            <a:r>
              <a:rPr lang="nb-NO" dirty="0" err="1"/>
              <a:t>VMware</a:t>
            </a:r>
            <a:r>
              <a:rPr lang="nb-NO" dirty="0"/>
              <a:t> PSO</a:t>
            </a:r>
          </a:p>
          <a:p>
            <a:pPr lvl="1"/>
            <a:r>
              <a:rPr lang="nb-NO" dirty="0" err="1"/>
              <a:t>vExpert</a:t>
            </a:r>
            <a:r>
              <a:rPr lang="nb-NO" dirty="0"/>
              <a:t> 2018-2022</a:t>
            </a:r>
          </a:p>
          <a:p>
            <a:pPr lvl="2"/>
            <a:r>
              <a:rPr lang="nb-NO" dirty="0" err="1"/>
              <a:t>App</a:t>
            </a:r>
            <a:r>
              <a:rPr lang="nb-NO" dirty="0"/>
              <a:t> </a:t>
            </a:r>
            <a:r>
              <a:rPr lang="nb-NO" dirty="0" err="1"/>
              <a:t>Modernization</a:t>
            </a:r>
            <a:r>
              <a:rPr lang="nb-NO" dirty="0"/>
              <a:t>, </a:t>
            </a:r>
            <a:r>
              <a:rPr lang="nb-NO" dirty="0" err="1"/>
              <a:t>Cloud</a:t>
            </a:r>
            <a:r>
              <a:rPr lang="nb-NO" dirty="0"/>
              <a:t> Management, </a:t>
            </a:r>
            <a:r>
              <a:rPr lang="nb-NO" dirty="0" err="1"/>
              <a:t>Avi</a:t>
            </a:r>
            <a:endParaRPr lang="nb-NO" dirty="0"/>
          </a:p>
          <a:p>
            <a:pPr lvl="1"/>
            <a:r>
              <a:rPr lang="nb-NO" dirty="0" err="1"/>
              <a:t>Tanzu</a:t>
            </a:r>
            <a:r>
              <a:rPr lang="nb-NO" dirty="0"/>
              <a:t> </a:t>
            </a:r>
            <a:r>
              <a:rPr lang="nb-NO" dirty="0" err="1"/>
              <a:t>Vanguard</a:t>
            </a:r>
            <a:endParaRPr lang="nb-NO" dirty="0"/>
          </a:p>
          <a:p>
            <a:pPr lvl="1"/>
            <a:r>
              <a:rPr lang="nb-NO" dirty="0"/>
              <a:t>VMUG Norway Leader</a:t>
            </a:r>
          </a:p>
          <a:p>
            <a:pPr lvl="1"/>
            <a:r>
              <a:rPr lang="nb-NO" dirty="0" err="1"/>
              <a:t>Twitter</a:t>
            </a:r>
            <a:r>
              <a:rPr lang="nb-NO" dirty="0"/>
              <a:t>: @</a:t>
            </a:r>
            <a:r>
              <a:rPr lang="nb-NO" dirty="0" err="1"/>
              <a:t>RudiMartinsen</a:t>
            </a:r>
            <a:endParaRPr lang="nb-NO" dirty="0"/>
          </a:p>
          <a:p>
            <a:pPr lvl="1"/>
            <a:r>
              <a:rPr lang="nb-NO" dirty="0" err="1"/>
              <a:t>Blog</a:t>
            </a:r>
            <a:r>
              <a:rPr lang="nb-NO" dirty="0"/>
              <a:t>: </a:t>
            </a:r>
            <a:r>
              <a:rPr lang="nb-NO" dirty="0" err="1"/>
              <a:t>rudimartinsen.com</a:t>
            </a:r>
            <a:endParaRPr lang="nb-NO" dirty="0"/>
          </a:p>
          <a:p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CAFB2-CC30-F049-A334-50847EEC6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whoami</a:t>
            </a:r>
          </a:p>
        </p:txBody>
      </p:sp>
      <p:pic>
        <p:nvPicPr>
          <p:cNvPr id="7" name="Picture 6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AE2FADDA-B0BD-B14F-B060-B944D7B2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62" y="914399"/>
            <a:ext cx="254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38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806F09-BB71-1641-9AEB-5E94C7FE01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7357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CB0403-82D9-D443-A8BC-D501F9692DF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NO" dirty="0"/>
              <a:t>Tanzu Overview</a:t>
            </a:r>
          </a:p>
          <a:p>
            <a:r>
              <a:rPr lang="en-NO" dirty="0"/>
              <a:t>Tanzu Community Edition</a:t>
            </a:r>
          </a:p>
          <a:p>
            <a:r>
              <a:rPr lang="en-NO" dirty="0"/>
              <a:t>Demos!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4DE71-8499-0749-AF3B-6EAEC3166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6491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D0C7E-12FE-D048-A426-F116BFA315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Tanzu Overview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3F9183-7D0E-0E47-B5B5-F4E789436BC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91440" y="1252538"/>
            <a:ext cx="7497546" cy="3471862"/>
          </a:xfrm>
        </p:spPr>
      </p:pic>
    </p:spTree>
    <p:extLst>
      <p:ext uri="{BB962C8B-B14F-4D97-AF65-F5344CB8AC3E}">
        <p14:creationId xmlns:p14="http://schemas.microsoft.com/office/powerpoint/2010/main" val="115004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24706D-537F-C74E-8107-EFB69BCCDA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8" y="1252331"/>
            <a:ext cx="2637958" cy="2755126"/>
          </a:xfrm>
        </p:spPr>
        <p:txBody>
          <a:bodyPr/>
          <a:lstStyle/>
          <a:p>
            <a:pPr marL="0" indent="0">
              <a:buNone/>
            </a:pPr>
            <a:endParaRPr lang="en-NO" dirty="0"/>
          </a:p>
          <a:p>
            <a:pPr marL="0" indent="0">
              <a:buNone/>
            </a:pPr>
            <a:r>
              <a:rPr lang="en-NO" dirty="0"/>
              <a:t>TKG</a:t>
            </a:r>
          </a:p>
          <a:p>
            <a:pPr lvl="1"/>
            <a:endParaRPr lang="en-NO" dirty="0"/>
          </a:p>
          <a:p>
            <a:r>
              <a:rPr lang="en-NO" dirty="0"/>
              <a:t>Tanzu Kubernetes Grid</a:t>
            </a:r>
          </a:p>
          <a:p>
            <a:r>
              <a:rPr lang="en-NO" dirty="0"/>
              <a:t>TKGm (multi-cloud)</a:t>
            </a:r>
          </a:p>
          <a:p>
            <a:r>
              <a:rPr lang="en-NO" dirty="0"/>
              <a:t>Runs on vSphere, AWS or Azure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DF66FC-4B58-6A40-9443-FCB44E8B15C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99659" y="1252331"/>
            <a:ext cx="2573485" cy="3185854"/>
          </a:xfrm>
        </p:spPr>
        <p:txBody>
          <a:bodyPr/>
          <a:lstStyle/>
          <a:p>
            <a:pPr marL="0" indent="0">
              <a:buNone/>
            </a:pPr>
            <a:br>
              <a:rPr lang="en-NO" dirty="0"/>
            </a:br>
            <a:r>
              <a:rPr lang="en-NO" dirty="0"/>
              <a:t>vSphere with Tanzu</a:t>
            </a:r>
          </a:p>
          <a:p>
            <a:pPr marL="0" indent="0">
              <a:buNone/>
            </a:pPr>
            <a:endParaRPr lang="en-NO" dirty="0"/>
          </a:p>
          <a:p>
            <a:r>
              <a:rPr lang="en-NO" dirty="0"/>
              <a:t>TKGs (service)</a:t>
            </a:r>
            <a:endParaRPr lang="en-GB" dirty="0"/>
          </a:p>
          <a:p>
            <a:r>
              <a:rPr lang="en-GB" dirty="0"/>
              <a:t>Runs on vSphere 7 and VCF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C3D95-AB72-A54C-8AA6-EEDA640285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Three (four) “flavors” of Tanzu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5B26747-2E42-5542-AA35-5709CDBBA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7007" y="1196898"/>
            <a:ext cx="2573485" cy="2810559"/>
          </a:xfrm>
        </p:spPr>
        <p:txBody>
          <a:bodyPr/>
          <a:lstStyle/>
          <a:p>
            <a:pPr marL="0" indent="0">
              <a:buNone/>
            </a:pPr>
            <a:endParaRPr lang="en-NO" dirty="0">
              <a:solidFill>
                <a:schemeClr val="accent6">
                  <a:alpha val="50000"/>
                </a:schemeClr>
              </a:solidFill>
            </a:endParaRPr>
          </a:p>
          <a:p>
            <a:pPr marL="0" indent="0">
              <a:buNone/>
            </a:pPr>
            <a:r>
              <a:rPr lang="en-NO" dirty="0">
                <a:solidFill>
                  <a:schemeClr val="accent6">
                    <a:alpha val="50000"/>
                  </a:schemeClr>
                </a:solidFill>
              </a:rPr>
              <a:t>TKGI</a:t>
            </a:r>
          </a:p>
          <a:p>
            <a:pPr marL="0" indent="0">
              <a:buNone/>
            </a:pPr>
            <a:endParaRPr lang="en-NO" dirty="0">
              <a:solidFill>
                <a:schemeClr val="accent6">
                  <a:alpha val="50000"/>
                </a:schemeClr>
              </a:solidFill>
            </a:endParaRPr>
          </a:p>
          <a:p>
            <a:r>
              <a:rPr lang="en-NO" dirty="0">
                <a:solidFill>
                  <a:schemeClr val="accent6">
                    <a:alpha val="50000"/>
                  </a:schemeClr>
                </a:solidFill>
              </a:rPr>
              <a:t>Tanzu Kubernetes Grid Integrated Edition</a:t>
            </a:r>
          </a:p>
          <a:p>
            <a:r>
              <a:rPr lang="en-NO" dirty="0">
                <a:solidFill>
                  <a:schemeClr val="accent6">
                    <a:alpha val="50000"/>
                  </a:schemeClr>
                </a:solidFill>
              </a:rPr>
              <a:t>A.k.a PKS</a:t>
            </a:r>
          </a:p>
          <a:p>
            <a:pPr marL="0" indent="0">
              <a:buNone/>
            </a:pPr>
            <a:endParaRPr lang="en-NO" dirty="0">
              <a:solidFill>
                <a:schemeClr val="accent6">
                  <a:alpha val="50000"/>
                </a:schemeClr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9A3FA42D-D9AA-DB40-B32E-771EEE5ED48F}"/>
              </a:ext>
            </a:extLst>
          </p:cNvPr>
          <p:cNvSpPr txBox="1">
            <a:spLocks/>
          </p:cNvSpPr>
          <p:nvPr/>
        </p:nvSpPr>
        <p:spPr>
          <a:xfrm>
            <a:off x="477837" y="4233951"/>
            <a:ext cx="5628554" cy="519333"/>
          </a:xfrm>
          <a:prstGeom prst="rect">
            <a:avLst/>
          </a:prstGeom>
        </p:spPr>
        <p:txBody>
          <a:bodyPr/>
          <a:lstStyle>
            <a:lvl1pPr marL="341313" indent="-341313" algn="l" defTabSz="912813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E3193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741363" indent="-284163" algn="l" defTabSz="912813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2pPr>
            <a:lvl3pPr marL="1141413" indent="-227013" algn="l" defTabSz="912813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 kern="120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3pPr>
            <a:lvl4pPr marL="1598613" indent="-227013" algn="l" defTabSz="912813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100" kern="120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4pPr>
            <a:lvl5pPr marL="2055813" indent="-227013" algn="l" defTabSz="912813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accent6"/>
                </a:solidFill>
                <a:latin typeface="Raleway" panose="020B0503030101060003" pitchFamily="34" charset="0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O" dirty="0"/>
              <a:t>Tanzu Community Edition (TCE)</a:t>
            </a:r>
          </a:p>
        </p:txBody>
      </p:sp>
    </p:spTree>
    <p:extLst>
      <p:ext uri="{BB962C8B-B14F-4D97-AF65-F5344CB8AC3E}">
        <p14:creationId xmlns:p14="http://schemas.microsoft.com/office/powerpoint/2010/main" val="168324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1" grpId="0" uiExpand="1" build="p"/>
      <p:bldP spid="12" grpId="0" uiExpand="1" build="p"/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B3D8858-755F-1840-ACF2-B7A38AFAC45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297055" y="1049488"/>
            <a:ext cx="4549890" cy="3674912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D9ED-282A-014E-9570-B52353BB3F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Tanzu Kubernetes Grid (TKG)</a:t>
            </a:r>
          </a:p>
        </p:txBody>
      </p:sp>
    </p:spTree>
    <p:extLst>
      <p:ext uri="{BB962C8B-B14F-4D97-AF65-F5344CB8AC3E}">
        <p14:creationId xmlns:p14="http://schemas.microsoft.com/office/powerpoint/2010/main" val="1914723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667B6A-6FCA-F74C-B8A6-C13A9DAF29A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19D3B-C471-BF46-B4F0-ECA64CC659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/>
              <a:t>Tanzu Editions</a:t>
            </a:r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16CBD0-82F9-4C44-B4F8-FE837BB4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37" y="971460"/>
            <a:ext cx="7881716" cy="320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86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E1FAC-1154-5747-86B6-71BBD8F495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Tanzu Editions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7B90F2F-C680-3C44-8603-7DC0B2216A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65803" y="1233312"/>
            <a:ext cx="7524750" cy="3030100"/>
          </a:xfrm>
        </p:spPr>
      </p:pic>
    </p:spTree>
    <p:extLst>
      <p:ext uri="{BB962C8B-B14F-4D97-AF65-F5344CB8AC3E}">
        <p14:creationId xmlns:p14="http://schemas.microsoft.com/office/powerpoint/2010/main" val="257004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E1FAC-1154-5747-86B6-71BBD8F495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O" dirty="0"/>
              <a:t>Tanzu Community Edition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95DCF-5B27-E14F-B02F-17B1108BEC0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B5E47-D559-BA4C-869F-62913BC5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91" y="1252331"/>
            <a:ext cx="4198418" cy="345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60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262626"/>
      </a:dk1>
      <a:lt1>
        <a:srgbClr val="FFFFFF"/>
      </a:lt1>
      <a:dk2>
        <a:srgbClr val="A5A5A5"/>
      </a:dk2>
      <a:lt2>
        <a:srgbClr val="F2F2F2"/>
      </a:lt2>
      <a:accent1>
        <a:srgbClr val="E31937"/>
      </a:accent1>
      <a:accent2>
        <a:srgbClr val="3B6E8F"/>
      </a:accent2>
      <a:accent3>
        <a:srgbClr val="D8D8D8"/>
      </a:accent3>
      <a:accent4>
        <a:srgbClr val="262626"/>
      </a:accent4>
      <a:accent5>
        <a:srgbClr val="F2A900"/>
      </a:accent5>
      <a:accent6>
        <a:srgbClr val="3F3F3F"/>
      </a:accent6>
      <a:hlink>
        <a:srgbClr val="0563C1"/>
      </a:hlink>
      <a:folHlink>
        <a:srgbClr val="954F72"/>
      </a:folHlink>
    </a:clrScheme>
    <a:fontScheme name="Proact slide deck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-09_Proact blank slidedeck_16x9.pptx" id="{DDDEF45E-C5C0-40E6-9987-3663584F5987}" vid="{F516F984-E224-4B24-A38D-BA51F79A28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64991E369159468ACEFF3285846565" ma:contentTypeVersion="4" ma:contentTypeDescription="Create a new document." ma:contentTypeScope="" ma:versionID="494eedd8760aff5531ca4624af026c40">
  <xsd:schema xmlns:xsd="http://www.w3.org/2001/XMLSchema" xmlns:xs="http://www.w3.org/2001/XMLSchema" xmlns:p="http://schemas.microsoft.com/office/2006/metadata/properties" xmlns:ns2="ea5e84fe-9bf4-4ce0-a7b3-16d894cf0a3d" xmlns:ns3="b5550a46-4d42-48d7-a7a1-09ec78cc8326" targetNamespace="http://schemas.microsoft.com/office/2006/metadata/properties" ma:root="true" ma:fieldsID="0334d0b6acb9a83e69e0061b513aedc7" ns2:_="" ns3:_="">
    <xsd:import namespace="ea5e84fe-9bf4-4ce0-a7b3-16d894cf0a3d"/>
    <xsd:import namespace="b5550a46-4d42-48d7-a7a1-09ec78cc83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5e84fe-9bf4-4ce0-a7b3-16d894cf0a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50a46-4d42-48d7-a7a1-09ec78cc832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ACFD3F-CF46-4041-AF85-7AC69ACE63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2244D1-C12B-4AB5-9468-0834BC6F08B0}">
  <ds:schemaRefs>
    <ds:schemaRef ds:uri="ea5e84fe-9bf4-4ce0-a7b3-16d894cf0a3d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b5550a46-4d42-48d7-a7a1-09ec78cc832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68D1267-FA66-4AD8-B4DB-B3E24D422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5e84fe-9bf4-4ce0-a7b3-16d894cf0a3d"/>
    <ds:schemaRef ds:uri="b5550a46-4d42-48d7-a7a1-09ec78cc83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11487</TotalTime>
  <Words>217</Words>
  <Application>Microsoft Macintosh PowerPoint</Application>
  <PresentationFormat>On-screen Show (16:9)</PresentationFormat>
  <Paragraphs>61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Raleway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Rudi Martinsen</dc:creator>
  <cp:keywords/>
  <cp:lastModifiedBy>Rudi Martinsen</cp:lastModifiedBy>
  <cp:revision>47</cp:revision>
  <dcterms:created xsi:type="dcterms:W3CDTF">2021-02-12T06:09:24Z</dcterms:created>
  <dcterms:modified xsi:type="dcterms:W3CDTF">2022-05-02T14:03:23Z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0x0101003D64991E369159468ACEFF3285846565</vt:lpwstr>
  </property>
  <property fmtid="{D5CDD505-2E9C-101B-9397-08002B2CF9AE}" pid="3" name="TaxKeyword">
    <vt:lpwstr/>
  </property>
  <property fmtid="{D5CDD505-2E9C-101B-9397-08002B2CF9AE}" pid="4" name="DocumentTag">
    <vt:lpwstr/>
  </property>
</Properties>
</file>